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41" r:id="rId85"/>
    <p:sldId id="339" r:id="rId86"/>
    <p:sldId id="340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4C98-7B24-C7BC-F97E-411143508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41B43-1B0D-F742-A384-A99D00AEC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53CE0-2FD2-ADAF-6BB1-E10C1F111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5A81-73C4-8204-4455-40C8EA47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F4936-74AE-C36D-D81B-A6304486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54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8B82-8638-D53E-AA16-D576A49D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7BE36-A979-288A-9472-824B1F369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6E8CC-1D92-4B8D-ECBC-26F81B25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7C20-A42F-33DD-CFF4-2BFA4F9B9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CE14C-7BE1-B801-F6E0-146EABD7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97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930CF7-F4EC-085F-5769-6AADF7D58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6982D-EC6E-477F-6229-76BA0E458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BBBDE-B1DC-75EE-4DB8-9FA413EA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31C84-7CF2-1B87-040C-AB0325A4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96A5-496D-4D1C-B22B-9E83FDB2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788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5CD-B255-A390-1566-40BC68F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84E6-8FDA-3FE5-153D-0503AA344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3B632-9AAF-61B1-2770-FED8B51F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43DE-CF93-2A6E-A85E-F4E51426D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2CBDA-C4D5-541B-49B2-D7E341F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33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C0D1-E284-0930-F30E-C6DCB606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16652-379F-A1B0-1B80-80379C03E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A0EF1-69D6-6FAA-F31F-8C16CC2B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A08B-F712-2148-D633-E7A0BA51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12A4E-BA80-5942-605E-9572D99B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27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F645-30A8-01C1-35ED-387393F3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E92F3-EDC1-3952-E9F3-C643869E3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21068-6B1A-79E3-67C2-B5D48E901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06790-BF96-3BCE-DB52-3A903A23E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BC7A5-B8F6-B740-8B6B-2DFCB004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771FA-D054-870C-53AC-2931056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14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967F-A47E-34F2-981F-35146C27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FBF02-E1B7-DA63-D9C8-2A31A182E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8E1C9-D57C-B6F8-CF8F-5EAFE70F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4FD56-C08F-AA2C-4202-AC20C64D4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6DE02-4680-0241-3D53-E47CD1742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D9E50-6C71-B5A5-D5AC-AF679DD96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736F6-BC13-5011-8447-C45F7FE0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6D028-967C-6AA1-8BD6-59EC4A85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53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CA9C-0CEB-C5D6-4F05-841934B6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14994-2972-749E-411F-2491B3C0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60EFA-5D9D-6042-14D5-A244B28E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01E3D-88A4-78F7-D283-603543E1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15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BA5FC-64BC-26BB-4002-F8E03CC7A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BCB8C-BDFA-C19F-38B5-3F79337A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2825F-928A-4067-3783-5E3E3131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46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493E-471B-ADC0-2AB0-B4DD6BB5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6445F-CCF4-A96D-785A-26F3C20C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D9F92-157E-5DF0-76AD-CD36C4B87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FF09F-11F5-7172-B06A-F0632477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FB5EC-738D-7624-B437-0ADFA01C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15784-1025-61D8-5E5B-E3A1E890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82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28BE-8E6B-6C35-3F78-739792019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4C12BC-EF3A-CC54-3E51-27D4F5A2B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0A434-5DB8-2CD4-1263-FD27DDDF9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AF6F0-7011-C9BB-E208-07CF39AAC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3F179-F022-86F9-5DA4-C77DD176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B53B1-B3F5-27F1-C4E9-CB4369A1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388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0070EF-C197-5383-4D62-BBC2FE9F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9912D-7CD5-458D-9AE5-5A6FCA999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8F368-D4BC-61E6-9C09-7B9EBFC7B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6382D-471B-4C57-8A98-6E1520BD826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A527-2E6E-11C9-1053-FD83CE7B6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E846F-40C4-C686-9B5A-4FC7D4163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86522-4105-4367-9E75-23E88C6C8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80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37DA-2337-308C-0738-6024E9D50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Updating the Code for Phase-1 Implementation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2713E-C1D7-9327-8F39-4A15CF0782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Date- 08-Jan-2026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023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722A1-71F2-5712-9F36-9507B1180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74F9-F302-CFE1-3406-341204E8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EfficientNetB0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BC07C-EB32-DB9E-A809-C1FD128D7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083"/>
            <a:ext cx="7409266" cy="1960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D0358-002E-9FA0-7E34-B25CCD54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8"/>
          <a:stretch>
            <a:fillRect/>
          </a:stretch>
        </p:blipFill>
        <p:spPr>
          <a:xfrm>
            <a:off x="7644384" y="1816083"/>
            <a:ext cx="4446813" cy="38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486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1CBB-13EA-5745-1D80-F1C6E1996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10AA-CDB6-FF67-AC6F-B44C2BE0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InceptionResnetV2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9BCFC-8AC0-6E22-8A64-D8A3EDBC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7936992" cy="20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8DF559-D0DF-35A9-A22C-942F623DE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671" y="1816100"/>
            <a:ext cx="4099328" cy="37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5176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9BEC-5C3D-4006-5BF2-ACED5799E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F944-AC68-8105-1802-1118B05B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InceptionResnetV2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C94205-E0BE-BD72-05D5-BB3DD3E6A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82700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833EE1-CBDE-C87E-708C-BD5A9134C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08" y="1282699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9044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59924-A2AC-6BFF-4673-4F30A72E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F3BC-DDE1-F909-DBF7-6DD97423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InceptionResnetV2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2F1695-E7AB-2477-B235-DAE26422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5682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B4214-37E3-16CC-99B4-D8DC8E196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79A1-EEE2-76C4-AA75-2D03558D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InceptionResnetV2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72B0CF1-30EA-BFAE-E37D-3FE3FD58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363409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131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44612-8911-E474-3F3B-CCCF8E9C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6F39-62AD-8AEF-8DE2-13A17BF9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MobilenetV2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41CA8-DB89-1044-E1A0-B29AA6AB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3377"/>
            <a:ext cx="498227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547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8F34-FAD4-4AF7-ED96-19026515B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3E97-3811-C927-488D-41B594A2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MobilenetV2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89B87-3F48-E96B-4A31-949320C1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0" y="1480021"/>
            <a:ext cx="3286584" cy="2343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0933D-CADB-84E6-59BB-2D02720B9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930" y="1480021"/>
            <a:ext cx="3172268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911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2CC6C-7C26-E244-9CAB-2E454A40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D62C-C11B-7E01-B0F7-6D82B5E3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MobilenetV2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1DBE90-EDD2-3547-351B-1F3C2B2ED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7955280" cy="210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6CD905-740D-AB8B-96B8-423D9B69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75" y="1728215"/>
            <a:ext cx="3990152" cy="365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354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2CDB6-3B10-7905-F376-A33B132FA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6FD4B-D120-5345-0FCA-0D19D8CD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MobilenetV2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D80A724-60FC-9C7A-5B91-402E329C3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4" y="1282700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43EE51A-7378-D7B6-6FFC-61B8E10FD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82699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603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8A24D-214B-F338-F141-74C3B8BF6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B901-92F8-8CF0-6F25-BC6E29C5E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MobilenetV2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FAA2D1D-6041-040A-D4EF-2CB08F320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8" y="1345121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9330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59740-6164-734E-55C7-524B2BD54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81CB-9281-C8C7-DF8B-734B1C17D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MobilenetV2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4DB31C5-DED9-E636-FB82-F54523FC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69" y="1281112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01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5740-5470-8B49-85DB-0D33AA5BC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4066-ACC5-2F3C-FD1C-1B11A5DC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EfficientNetB0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3840C-AEC7-E201-1DEE-C306B1E9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7" y="1253394"/>
            <a:ext cx="6125430" cy="5239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E8F14-D496-5E97-A93E-136164DB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0559"/>
            <a:ext cx="5903340" cy="48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179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9C956-8584-C1C2-8951-AB81E89F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5696-2BF8-9825-BFEC-5143C1511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DesneNet169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CE3C8-B65E-E24A-67C3-E82BB39A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81" y="1447969"/>
            <a:ext cx="4763165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35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9B069-5634-485F-D854-4C5BA25A9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9959-8691-7D7E-4422-79553D3B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DesneNet169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2B0A5-D438-60B2-880F-B5FD356D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37" y="1439447"/>
            <a:ext cx="3296110" cy="2314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A2816B-8D7A-936B-F825-8C8F765C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61" y="1523734"/>
            <a:ext cx="325800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294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5EAE5-F3EC-F327-D00D-DA9AEDA22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5564-CF1A-13FB-CEC9-1655EA60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DesneNet169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280281F-E848-6DD6-8ED6-2BC238B9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78240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D21B2A6-7D64-6B88-09B3-9AFBFB91A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00" y="1561418"/>
            <a:ext cx="4076891" cy="37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1695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8206-7485-87A0-D9B3-AA96BCE91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9321-BCA4-6F4F-6356-61E81A6F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DesneNet169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FE20E00-5B29-E26F-D31C-099A09EFA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124712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FC61627-67F1-9878-A5A6-17BA15E3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684" y="1124712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6751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D5D5E-FF9F-7FC5-05FD-ED275D57F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C1DF-A475-8AE3-156C-7CC8A4B7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DesneNet169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370DFAB-94D7-B538-9643-368264E5F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0784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5D350-45E4-7FF2-98CB-03D14CE3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6BAC-A942-F7F1-E217-BCC47809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DesneNet169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203CDE9-E033-C7FE-5801-CA4097353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89673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130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132D-9EFF-F127-FD01-B51EBEF4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A0D5-4E56-628C-7ABE-D8D8135D4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DesneNet201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AFA60-D60F-3AA0-E103-1035037B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31" y="1170432"/>
            <a:ext cx="4648849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635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14E3-F32D-F376-C87E-C65398B1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BF94B-3856-9B51-A643-6477EFAE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DesneNet201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3D092-10E6-B4CE-6B9D-5CD01530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3053"/>
            <a:ext cx="3362794" cy="2391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2B405-A6BE-1447-CFC7-9B2FC9826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582" y="1383053"/>
            <a:ext cx="3229426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973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4DCF3-B7ED-3F4C-BAA9-F42FFB7C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9803-C212-E003-5AFB-91A65328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DesneNet201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6C9A4DD-3910-EE70-9E63-8C4B52FD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7397496" cy="195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8BD54923-2AB7-9EBE-78AA-51E526A74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20" y="1664208"/>
            <a:ext cx="4426740" cy="405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0490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CF59D-8650-CA5F-8FF3-38D5EBD2F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FF1D-DB1E-29F0-6A31-CD6BCA1AA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DesneNet201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D44B508-A71B-B85D-049B-7456DBE3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12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C668221-3B7F-07F0-37F0-264E5BF7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24712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7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A5741-71D9-BA43-2364-17DDE2431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7658-F76E-605A-7A11-969AF496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EfficientNetB0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3AFD3-C182-38B6-7DA4-6C97A93F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1747603"/>
            <a:ext cx="7621064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908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EC744-2674-0ECD-C613-C263242E2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0BCC-C21E-EEBC-50FB-35E67AA5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DesneNet201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C2C02A7-AB7F-4209-9048-295A4FF4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2354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724D-325C-4332-0842-CE85EBDD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40C4-9B3C-4621-F97E-7414EFDB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DesneNet201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274DA86-17FD-91C9-2203-AB7B2389E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0971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9858-B6DB-A836-F7C1-8819E00F1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F0838-E878-C442-34EA-3965BCF3D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NasNetmobile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635C9-9E3A-3860-3C77-F83E89ED2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62" y="1407395"/>
            <a:ext cx="4725059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161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EBE6F-7EC9-C157-0A7A-6B2C1D7F0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211E-E7CB-99CC-964F-08BCDEB0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NasNetmobile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5AEF0-6787-5FF5-22C2-E6CED324C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325"/>
            <a:ext cx="3343742" cy="2391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6EBA3-6775-191F-F6CA-9FC22E170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373" y="1328189"/>
            <a:ext cx="3258005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974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D9AE-CF29-F9EC-7777-9B7C85972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D847-FCEC-8DC6-8E20-7EE6BB4F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NasNetmobile</a:t>
            </a:r>
            <a:endParaRPr lang="en-IN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304D411-F792-5271-EAFD-10B98A79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7720320" cy="204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0289E52C-E610-9B3B-B646-0072AE9FE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774" y="1806892"/>
            <a:ext cx="3541026" cy="32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9799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A7B05-684D-5D2D-4E45-E93403E8E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3934-1079-3514-F140-A4141664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NasNetmobile</a:t>
            </a:r>
            <a:endParaRPr lang="en-IN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4B4F01B-B518-E324-F48C-459C09D6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88505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1DB00EA9-58F3-644C-533F-70F1DC25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8505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03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DD5AC-073D-A245-8C68-992FC21DB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FF2C-E391-2C5E-5BD0-C04EA39A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NasNetmobile</a:t>
            </a:r>
            <a:endParaRPr lang="en-IN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1CD51A2-EED4-21C6-F3A2-246242FB2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7186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A3C9C-D7CB-16A9-DADB-47F54AB7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F99E-2013-036E-4DD1-2321CF3A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NasNetmobile</a:t>
            </a:r>
            <a:endParaRPr lang="en-IN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D608936-66FA-BFEB-1F55-C1F9B0A1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612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0F053-529A-C24A-7FDE-F4EDA8A6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F226-CF79-FD30-ABB4-FA5BF9FA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NasNetLarge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FAECB-E54B-FF8E-5AEB-60F86107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4712"/>
            <a:ext cx="4639322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397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C3F4E-9E9D-ABDA-B252-037F796FB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A27E-3614-E70F-2FB0-87B99071E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NasNetLarge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D5C54-F34D-05B3-3666-95F0479C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75" y="1400577"/>
            <a:ext cx="3277057" cy="2429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75831-C7DE-D7AF-C7AE-F1F17AB42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795" y="1475672"/>
            <a:ext cx="3143689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C474C-ECAB-03F0-255D-25B72195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4EFB-852F-360D-E470-5A21DAB3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EfficientNetB0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FBBD2-D7D0-4FA0-6CF6-1D87AA96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699971"/>
            <a:ext cx="759248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173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E505-B8B1-7845-5D57-194AE9F2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F1B3-4BDD-6102-7108-5F62F747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NasNetLarge</a:t>
            </a:r>
            <a:endParaRPr lang="en-IN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0453512-E385-A1FD-E098-C6AA73756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7498080" cy="19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C52FCD8C-5A0F-EA2F-E12E-7F6E6D7D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183" y="1820608"/>
            <a:ext cx="3511084" cy="321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6756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684D7-28A3-D34A-5E9F-A67E263D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8DA0-AC8C-1181-72DD-B6877972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NasNetLarge</a:t>
            </a:r>
            <a:endParaRPr lang="en-IN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551AFC8-E6EC-8DDD-3512-9C43BED24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2" y="1124712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26B6B6A4-09A4-E033-6595-A0CAC4C6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04" y="1124712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6192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21B08-4826-2290-D33A-FC2ED64F8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B3F2-48D3-3C08-2B82-2AE2F04E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NasNetLarge</a:t>
            </a:r>
            <a:endParaRPr lang="en-IN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BCA355C9-86DE-96F4-D778-92071424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8435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B209D-E0AE-4484-D2F7-8CE0EA6D0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13100-A5A3-9D0E-C5EC-1B5555E0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NasNetLarge</a:t>
            </a:r>
            <a:endParaRPr lang="en-IN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57B8122-43CC-C285-607C-404423FFA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515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F027A-7E4D-20BE-FDD7-5AC03BEB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54C2-E29F-E01A-F32F-B48A2535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Efficientnetv2s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623B2-E070-2EF1-F278-3EC7E0A2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4712"/>
            <a:ext cx="4601217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76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1837-A232-A232-4B43-DAB69EA1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716B-48B5-6C07-EDCC-9B3492B3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Efficientnetv2s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54BA6-B1BF-720D-E245-E2ECAD06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6184"/>
            <a:ext cx="3391373" cy="2333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902AD-F269-C5FA-6236-3169CFCB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03" y="1256184"/>
            <a:ext cx="3277057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337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AE740-7492-273A-4895-507F82B99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7C75-F336-1D5D-113A-EA87B056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Efficientnetv2s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15E46CF-3EB0-83FB-BFC4-4CC55D9A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7571232" cy="200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3879C539-38DA-0A5C-DA77-3BE2BB80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76" y="1779815"/>
            <a:ext cx="4113467" cy="37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906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F892F-9DAD-B8EE-2CDD-2983C2AF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F79E-C72B-4B4E-8206-E1CC6518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Efficientnetv2s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A40AAF2-2853-9081-F6EF-C4C74852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60" y="1124712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357A155E-A280-31A4-9BE4-025A2203D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85" y="1124711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205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626B2-3C0B-B54A-18BC-0F5A139B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E42E-8A76-8AA0-FCAB-97DA0CD6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Efficientnetv2s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E43ECBB5-4B20-0E5A-A67D-01C0B195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24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9358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5D0CB-E3B6-73CE-5F05-CD64F69D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95D4-509C-CB06-C659-3294E752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Efficientnetv2s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4DF178B6-3708-1AA9-B7E7-918C7AB9F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7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534D0-4971-24C7-CAE3-32E2DB651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2385-1BB1-99EC-223C-BE33E7BD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US" dirty="0" err="1"/>
              <a:t>MobileNet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79C9-FBEA-9400-42E5-5A026CBF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9832"/>
            <a:ext cx="7230484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029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A3FE9-71CE-610E-4882-FC72DFDC4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B23F-156E-9C76-AC5D-9EF02519F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ConvNextBase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93663-9FEF-D451-BF71-631637DD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9" y="1232894"/>
            <a:ext cx="466790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972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06797-4E16-AF06-E32C-6F4BEECFB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0FB8-ED09-4EE0-2A7A-E91B5323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ConvNextBase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BE981-CDF4-C082-1E4A-BD03A1C1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5" y="1208170"/>
            <a:ext cx="3258005" cy="244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D2781-5AD9-4677-E15F-C3A0F126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20" y="1484433"/>
            <a:ext cx="3153215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211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18EA8-5007-08BB-4FC5-474A46F1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289E-9EC0-2C6C-4F39-1626EEF4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ConvNextBase</a:t>
            </a:r>
            <a:endParaRPr lang="en-IN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A626B485-08C0-660D-39A3-945692D7A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7927680" cy="20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9B7F1E85-B9BB-E54B-AEA0-CA7F2690C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890" y="1536191"/>
            <a:ext cx="3740638" cy="34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5783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6E45D-6BA7-4659-9230-26B60B1F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5CFF-A9D2-FA7A-9041-3DD67583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ConvNextBase</a:t>
            </a:r>
            <a:endParaRPr lang="en-IN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F53071B3-2A92-6529-8725-606E6AA1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3369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09D69299-2A68-4747-C75A-01D6A0CD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1043369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7749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AC5DF-9F00-AB10-AB69-59D5434F2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3E16-07A9-930E-F8B2-F7F6BEBF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ConvNextBase</a:t>
            </a:r>
            <a:endParaRPr lang="en-IN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492AA3D1-A017-E2C1-CA1E-9F8FF36F1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1" y="1281112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285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8D72B-1175-63EC-278A-8689393E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BFFB-56EB-5879-B496-334AB52AB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 err="1"/>
              <a:t>ConvNextBase</a:t>
            </a:r>
            <a:endParaRPr lang="en-IN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E5E353BA-5509-2172-9283-1CFD2657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28" y="1381697"/>
            <a:ext cx="96774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09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1C58F-C485-1EE2-0F8B-DBCE94C36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3B70-E434-7F20-2CF0-D36A7BC6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US" dirty="0" err="1"/>
              <a:t>MobileNet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ADC25-F6D6-752B-A35E-018D5AEEB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8497"/>
            <a:ext cx="6344535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4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F215-299A-47C0-3695-DC0BAB5B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85C4-CDBF-52CC-4469-552BDABD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US" dirty="0" err="1"/>
              <a:t>MobileNet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B83F-4258-0A57-822D-5A134D195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39" y="1550083"/>
            <a:ext cx="4239217" cy="2953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2B3B9-8FD4-2E4D-74D3-3541602F9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462" y="1690688"/>
            <a:ext cx="4786794" cy="27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2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5CFBC-AC58-DEF6-0EA6-17F802BF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DFF0-A565-AA12-2F77-880475A9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US" dirty="0" err="1"/>
              <a:t>MobileNet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BED0A-E2B7-094C-FF38-602FE7C7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68" y="1457448"/>
            <a:ext cx="5173264" cy="4431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24EAC-5289-A289-74AE-68E70F1E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464" y="1551061"/>
            <a:ext cx="5173264" cy="42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8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84B5-7948-B7F9-E097-8B24C1DC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A32D-7682-1637-0D2F-7564C4DE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US" dirty="0" err="1"/>
              <a:t>MobileNet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A4113-6BF7-B91B-15AD-3441FD8D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083"/>
            <a:ext cx="8083296" cy="2138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9B7C7-24C5-5BB3-3055-AA337C94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710" y="1446028"/>
            <a:ext cx="4085290" cy="35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6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89003-CAF0-DD4E-DF94-AADBA30E5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EA74-B871-15C4-BB9E-8D2BFAEC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US" dirty="0" err="1"/>
              <a:t>MobileNet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2E8B-74BE-E1DD-DDEA-327876A86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4" y="1544905"/>
            <a:ext cx="9936826" cy="44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7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3B70-F5E9-261E-99DA-401C034B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Model Architecture (Phase-1)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05FD-D39D-7DB8-1513-D0DB8CFFF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 model uses a shared backbone to extract features, but splits into two distinct "heads" for prediction:</a:t>
            </a:r>
          </a:p>
          <a:p>
            <a:endParaRPr lang="en-US" dirty="0"/>
          </a:p>
          <a:p>
            <a:r>
              <a:rPr lang="en-US" dirty="0"/>
              <a:t>Backbone: It utilizes EfficientNetB0, pre-trained on ImageNet, as the feature extractor for both modalities.</a:t>
            </a:r>
          </a:p>
          <a:p>
            <a:endParaRPr lang="en-US" dirty="0"/>
          </a:p>
          <a:p>
            <a:r>
              <a:rPr lang="en-US" dirty="0"/>
              <a:t>Dual Inputs: It accepts an X-ray input and a CT input simultaneously through a tf.data.Dataset.zip structure.</a:t>
            </a:r>
          </a:p>
          <a:p>
            <a:endParaRPr lang="en-US" dirty="0"/>
          </a:p>
          <a:p>
            <a:r>
              <a:rPr lang="en-US" dirty="0"/>
              <a:t>Specialized Outputs:</a:t>
            </a:r>
          </a:p>
          <a:p>
            <a:endParaRPr lang="en-US" dirty="0"/>
          </a:p>
          <a:p>
            <a:r>
              <a:rPr lang="en-US" dirty="0"/>
              <a:t>X-ray Head: Uses a Sigmoid activation for Multi-label classification (a patient can have multiple conditions like Edema and Lung Opacity at once).</a:t>
            </a:r>
          </a:p>
          <a:p>
            <a:endParaRPr lang="en-US" dirty="0"/>
          </a:p>
          <a:p>
            <a:r>
              <a:rPr lang="en-US" dirty="0"/>
              <a:t>CT Head: Uses a </a:t>
            </a:r>
            <a:r>
              <a:rPr lang="en-US" dirty="0" err="1"/>
              <a:t>Softmax</a:t>
            </a:r>
            <a:r>
              <a:rPr lang="en-US" dirty="0"/>
              <a:t> activation for Multi-class classification (predicting a single category: Benign, Malignant, or Normal).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3264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5006C-2734-7525-0974-474258FC8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CAF80-D897-10FD-F9B1-1D6B4BA2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US" dirty="0" err="1"/>
              <a:t>MobileNet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45442-4CC8-5C52-C6C4-C77CC9F1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1418"/>
            <a:ext cx="9011174" cy="3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72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4E193-C219-A9C7-3D94-98000A648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7294-1686-C3B0-9902-C1A05589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VGG16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BEA64-7D2D-139E-28CC-C0C6FC0F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6522720" cy="420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29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1742F-AE4B-DB18-E60F-6C7E3BB1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377D-9139-BCCA-3655-BA17682E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VGG16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E70B7-F37D-FDAB-B792-A8A61DF9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75" y="1783446"/>
            <a:ext cx="4277322" cy="2943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A6DD4-C0B5-E1FD-8359-ED8DA0302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74" y="1690688"/>
            <a:ext cx="4584665" cy="27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00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A88D0-4D3F-3DC0-8407-BF3181BF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256D-351D-295E-E527-AD96C6CE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VGG16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A1F5F-F164-E1D3-4D41-22E88975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083"/>
            <a:ext cx="7374707" cy="19512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D80012-D44D-E2DF-79B7-B2F5F89F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953" y="1816083"/>
            <a:ext cx="3743847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80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8BDE7-CD87-3202-4863-8C6146CEC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B4FB-8C07-9B59-A31C-4734F06E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VGG16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7D7A8-000A-6271-1536-91047414B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68" y="1447523"/>
            <a:ext cx="4925112" cy="3962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67CA0-5592-ED1C-C161-56E69A57E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20" y="1447522"/>
            <a:ext cx="4791744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11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64220-6DD3-55CB-6A4B-6E6CC61CE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8108-C495-712E-CBC9-34D491A2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VGG16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9490A-D4AC-8693-897B-D1B4FA6B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4" y="1690687"/>
            <a:ext cx="10301232" cy="43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88882-1A95-819D-0638-C0A42972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A299-2218-12D3-C9C1-5EA618792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VGG16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0EBBE-FEE8-64AB-79B0-B778E23F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45" y="1515386"/>
            <a:ext cx="10271331" cy="45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10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09EDE-E6D7-C482-7BED-BFC908BED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CAB5-FEB3-0126-1291-3C672876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VGG19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062A8-2196-C597-8733-7F95E17E7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12360"/>
            <a:ext cx="5926109" cy="35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74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F2FAA-10E7-3E82-5C25-83DF15F71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9D6E-70C5-ECD8-B1FD-69330D5E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VGG19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560DF-6F0C-0F97-C17C-4E254DB13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73" y="1593190"/>
            <a:ext cx="3923269" cy="2686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D1D84-98F3-4635-FB16-AAF87B85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34" y="1647576"/>
            <a:ext cx="4654168" cy="26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12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321C4-6695-BA1F-FE5D-41BCDAED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76E9-78FE-5D7D-EE46-D1395987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VGG19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3EF10-07F7-13C2-8E2F-57C06BEB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083"/>
            <a:ext cx="7050024" cy="1865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9FCDD-8BBC-28C0-433D-0221DDEE7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00" y="1891055"/>
            <a:ext cx="3877216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0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83A8-14E4-4AAA-9B4D-49FF8203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Specialized Focal Losses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62DB5-EC52-F219-EC54-D02EFA95D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handle potential class imbalances (where some diseases appear more often than others), the code implements custom Focal Loss functions:</a:t>
            </a:r>
          </a:p>
          <a:p>
            <a:endParaRPr lang="en-US" dirty="0"/>
          </a:p>
          <a:p>
            <a:r>
              <a:rPr lang="en-US" dirty="0"/>
              <a:t>Binary Focal Loss: Applied to the X-ray head to handle the multi-label nature of chest conditions.</a:t>
            </a:r>
          </a:p>
          <a:p>
            <a:endParaRPr lang="en-US" dirty="0"/>
          </a:p>
          <a:p>
            <a:r>
              <a:rPr lang="en-US" dirty="0"/>
              <a:t>Categorical Focal Loss: Applied to the CT head to handle the mutually exclusive cancer categories.</a:t>
            </a:r>
          </a:p>
          <a:p>
            <a:endParaRPr lang="en-US" dirty="0"/>
          </a:p>
          <a:p>
            <a:r>
              <a:rPr lang="en-US" dirty="0"/>
              <a:t>Mechanism: These losses down-weight "easy" examples and force the model to focus on "hard" examples during training by using a gamma factor.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6870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4C42E-38E3-06EE-227D-F99AC3E78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40AD-F4B3-77F2-E15C-EF2232CC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VGG19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6861B-6B40-54D4-4C4D-BFB403A0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98" y="1442760"/>
            <a:ext cx="5039428" cy="3972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8F6D1-95E8-CD93-F556-078646C19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319" y="1581014"/>
            <a:ext cx="487748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3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EDC50-C2ED-4C24-6ABC-FAC578DDC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E8B3-8CE0-2042-DCC9-A2030EF4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VGG19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9A0A1-7EB5-1B7B-CF3B-406E1CF9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430512" cy="41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86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30A57-343D-6609-96EA-BFE420556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1FF0-00A6-9E00-1987-52871C64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VGG19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1591A-D6CC-DF28-14DB-CEFF3E11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66" y="1621880"/>
            <a:ext cx="9033657" cy="38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0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389D3-3F74-2DB9-D5B2-4991A9A3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0876-1054-EB7C-C94D-822B47EF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DenseNet121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31FDD-DFEA-3508-7D8F-2D32F97F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6" y="1461494"/>
            <a:ext cx="5483541" cy="387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5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8D43B-F281-7AF9-B54C-59C31190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F05F3-EF29-6471-9AEF-E336D5DD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DenseNet121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0D0C1-2893-9FD3-4B83-4276A9B5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7097"/>
            <a:ext cx="3248478" cy="2162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1051B-CBB1-E70B-A39F-58B1BC26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878" y="1690688"/>
            <a:ext cx="3821519" cy="21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1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98112-6BFD-BCE9-BCD8-76330EDFC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2B0D0-C9E9-47BD-833B-FDC3778A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DenseNet121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E49B7-C885-3D5C-9D78-6AE38ABC2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083"/>
            <a:ext cx="8273257" cy="2188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4B1AA-680B-FD12-5D8F-3E6D9BACA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257" y="1816083"/>
            <a:ext cx="3867690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44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3BD65-E02B-03B2-D024-308DBD728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9492-2DA0-A3CD-1D02-F235A571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DenseNet121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B8F36-B486-2519-F998-31E9EE9F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2003"/>
            <a:ext cx="4629796" cy="3867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6200E6-1C40-05F1-E441-C2A9B3C0F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70" y="1449435"/>
            <a:ext cx="4401164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9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81E6B-764B-F0E1-D8F7-CDCD3F612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17CE-4386-6473-3CC5-77A2B70C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DenseNet121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57CB5-B4E3-E7D8-62A2-2FCE810F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4256"/>
            <a:ext cx="9000744" cy="40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98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879D2-F174-2CC5-D2E1-3C3AD3367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EE7A-6C4F-D5E1-E8AE-E0F8978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DenseNet121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7CC5C-46EC-8F7E-5AA9-EE170174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8888235" cy="38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13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24E42-44A3-F228-7FB6-51509B56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1E0D-C831-4433-A230-73C804A32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2FAA3-F183-7228-5F09-CDCD1D9CC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61" y="1511563"/>
            <a:ext cx="540142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3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CD53-6F62-E913-D014-0500477B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Data Pipeline &amp; Unpaired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F598-1364-7D3A-8FB8-C880CB76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Because the images are unpaired, the </a:t>
            </a:r>
            <a:r>
              <a:rPr lang="en-US" dirty="0" err="1"/>
              <a:t>load_and_prepare_data</a:t>
            </a:r>
            <a:r>
              <a:rPr lang="en-US" dirty="0"/>
              <a:t> function manages them as follows:</a:t>
            </a:r>
          </a:p>
          <a:p>
            <a:endParaRPr lang="en-US" dirty="0"/>
          </a:p>
          <a:p>
            <a:r>
              <a:rPr lang="en-US" dirty="0"/>
              <a:t>Loading: It loads up to 1000 X-rays and 700 CT images per class.</a:t>
            </a:r>
          </a:p>
          <a:p>
            <a:endParaRPr lang="en-US" dirty="0"/>
          </a:p>
          <a:p>
            <a:r>
              <a:rPr lang="en-US" dirty="0"/>
              <a:t>Zipping: It uses tf.data.Dataset.zip to create pairs of images for the model to process in each batch.</a:t>
            </a:r>
          </a:p>
          <a:p>
            <a:endParaRPr lang="en-US" dirty="0"/>
          </a:p>
          <a:p>
            <a:r>
              <a:rPr lang="en-US" dirty="0"/>
              <a:t>Training Signal: Even though the images in a batch pair aren't from the same patient, the model learns the correct features for X-rays from the X-ray loss and CT features from the CT loss independently.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6595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51408-1D0A-EFC1-4798-0A3EC0861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129A-CD99-6647-D72C-517F5625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43EEB-6758-27F4-F417-4ED841F9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762900" cy="2553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6C39E-4BDC-91D4-E652-0F7F7A61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08" y="1791124"/>
            <a:ext cx="3658111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62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04E54-07D3-1256-F1C0-D3A8B1E0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A525-1ABF-A7C2-6F6F-B8F78422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1B448-3907-68D2-D7FF-4A66A2DE6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7498080" cy="19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626008-B23D-F976-95E9-1949F5F0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03" y="1587947"/>
            <a:ext cx="4018978" cy="36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04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2CE6A-46AB-9278-E6CD-815976049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E514-1FB1-22D3-60A7-83117D35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vit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E77FF5-E940-27AE-74A8-F04C4113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2" y="1690688"/>
            <a:ext cx="4343787" cy="38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B38BAF8-716B-412B-A4A0-BD3F7E54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307" y="1599248"/>
            <a:ext cx="4474846" cy="399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754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9D63-6E92-13C9-49E0-B05BC7D88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A73E-3D87-7A6E-3A8D-C03509C3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vit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616B729-097E-7CB2-42F7-4F64F7DC5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500569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949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D6A80-C443-4822-BF7E-DEF88AC05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91CA2-EE7B-3D16-56E9-36292C8B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vit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BEC056-FEFA-7BBA-9904-DCB2E35F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81113"/>
            <a:ext cx="96012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359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D9E13-5C2B-CED4-9AC8-11CADE1D4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3ED68-3504-A38D-1F3C-9A03093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 err="1"/>
              <a:t>xception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92FEA-3161-EFBD-E771-2523A484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207"/>
            <a:ext cx="6611273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49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A165A-9955-FF02-C4B4-55853A9F4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15C5-92BE-C7C1-587D-5683538E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 err="1"/>
              <a:t>xception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8D94D-98A7-FD61-4F02-AB5F387E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6841"/>
            <a:ext cx="4201111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02C11-F859-6C8E-4AB0-03569531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471" y="1690688"/>
            <a:ext cx="4096322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09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57813-D135-DC8C-FCF1-8F1E41AC9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EA9E-0BBD-71C2-A71C-6C087553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 err="1"/>
              <a:t>xception</a:t>
            </a:r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EEB12D-88FC-6ABF-22A2-8F8A1AA1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7918704" cy="20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A543387-AE1A-4DF4-426B-98E04262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1501521"/>
            <a:ext cx="4886325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069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61FC6-C956-F81E-C9B7-910DDC29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7550-3370-924F-B494-8B1FB9FA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 err="1"/>
              <a:t>xception</a:t>
            </a: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3D69C37-9BDF-0178-20F5-3C0D4CD5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11135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DE7AE6B-9024-5D84-930B-69DCAF053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820" y="1211134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535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54323-29F3-75F0-8760-D4BF8ACBC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C54A-1F52-62A9-12C4-1262B3C1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 err="1"/>
              <a:t>xception</a:t>
            </a: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4D8D64E-81EA-237B-ED71-C937FC64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2009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31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4336-E07B-9E2F-4136-0251BE07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Comprehensive Evaluation 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DFE2-91C4-7150-C002-F44AAD52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code includes extensive visualization tools to diagnose model performance:</a:t>
            </a:r>
          </a:p>
          <a:p>
            <a:endParaRPr lang="en-US" dirty="0"/>
          </a:p>
          <a:p>
            <a:r>
              <a:rPr lang="en-US" dirty="0"/>
              <a:t>Confusion Matrices: Separated for X-ray (multi-label heatmap) and CT (multi-class heatmap).</a:t>
            </a:r>
          </a:p>
          <a:p>
            <a:endParaRPr lang="en-US" dirty="0"/>
          </a:p>
          <a:p>
            <a:r>
              <a:rPr lang="en-US" dirty="0"/>
              <a:t>Precision-Recall Curves: Crucial for medical data to show the trade-off between identifying all cases (recall) and ensuring accuracy in those identifications (precision).</a:t>
            </a:r>
          </a:p>
          <a:p>
            <a:endParaRPr lang="en-US" dirty="0"/>
          </a:p>
          <a:p>
            <a:r>
              <a:rPr lang="en-US" dirty="0"/>
              <a:t>Augmented Reports: Generates standard metrics (Precision, Recall, F1-score) and adds a specific "Accuracy" row to provide a holistic view of diagnostic performance.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2564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34B58-98A2-2003-8B23-21AE581F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7E0B-C51D-EEDB-AA33-279208B2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</a:t>
            </a:r>
            <a:r>
              <a:rPr lang="en-IN" dirty="0" err="1"/>
              <a:t>xception</a:t>
            </a:r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D976A72-5786-BA1A-4B97-594262B0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163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BD86E-DAED-8CB5-0E8F-89AC87F47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CB26-B1D3-0120-CD90-659DA88C0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VGG16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71ACD-B6E9-B60C-0FD2-84250F6F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04" y="1124712"/>
            <a:ext cx="5671707" cy="360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63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B169D-CC36-18D4-E2AB-DF8F57698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143E-1A61-EBEC-8857-48BEC8E9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VGG16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43C13-E3A8-F48D-B347-4DEB2537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2368"/>
            <a:ext cx="3896224" cy="279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7DDEB-5C70-967F-6057-7D96D8B0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930" y="1342096"/>
            <a:ext cx="4280488" cy="247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85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DA74A-2E66-9ED9-4C99-DD25D9D50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71D00-BD8D-A525-2A4F-23A3EB19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VGG16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DCA7C5E-D296-D8B6-1D5B-8512A2044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8342400" cy="220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26DD229-5136-AADC-756D-A7BDA07E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400" y="1730121"/>
            <a:ext cx="3720676" cy="340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134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50364-1E93-B3BA-EDFD-55B520C43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4A8-31DB-DD83-E1DD-AEE39909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VGG16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C4CB5CC-174E-0FA7-6962-53D8F9D9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12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113F6E8-679B-D60B-E6B4-EF2B6CB5D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24711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80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9474-652D-47FB-8427-D1C5FA8E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C027-9D15-1A57-36BC-AD5863BD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VGG16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74FE096-0324-9924-1D21-5621F5B72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963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DA6D3-1192-90DF-CE7A-14E7E0D71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1B48-816B-4836-5280-1C637011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VGG16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48D8EC2-1B3B-67BB-0FA8-ADAB682F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353312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071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249E7-1CB0-5052-7FA6-6CE26400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AD97-7D7A-0C10-A4FD-9265DFACF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FA66A-C540-E531-DAB3-108814E6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4233"/>
            <a:ext cx="6047550" cy="3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97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1D5EA-F31C-7807-7993-261FB958D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561D-451D-BBDD-9CCF-591D9DCE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EC1C1-DF04-BF2E-66F2-A54807101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6095"/>
            <a:ext cx="3372321" cy="24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9057E-8788-8DD1-4572-FC872903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31" y="1346094"/>
            <a:ext cx="399733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78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7DABA-BC11-F4FB-C767-63625879B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BBE9-846F-3626-01A9-1569FCFE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FBF7E2E-FF20-1C61-1097-8FE114DDA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1"/>
            <a:ext cx="7790688" cy="206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DA5F594-E2AF-C79F-CEBB-CB47E8C55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625" y="1645921"/>
            <a:ext cx="4389375" cy="402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57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C626-4DBD-C74F-26BF-0114AD54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5. Execution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65871-CBD7-A387-267B-ED7A432F8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Prepare Data: Loads images from Google Drive, splits them into training and validation sets, and zips them into the dual-input format.</a:t>
            </a:r>
          </a:p>
          <a:p>
            <a:endParaRPr lang="en-US" dirty="0"/>
          </a:p>
          <a:p>
            <a:r>
              <a:rPr lang="en-US" dirty="0"/>
              <a:t>Compile: Sets up the Adam optimizer and assigns the specific Focal Losses to each output head.</a:t>
            </a:r>
          </a:p>
          <a:p>
            <a:endParaRPr lang="en-US" dirty="0"/>
          </a:p>
          <a:p>
            <a:r>
              <a:rPr lang="en-US" dirty="0"/>
              <a:t>Train: Runs for 20 epochs with Early Stopping (to prevent overfitting) and Learning Rate Reduction (to fine-tune as training progresses).</a:t>
            </a:r>
          </a:p>
          <a:p>
            <a:endParaRPr lang="en-US" dirty="0"/>
          </a:p>
          <a:p>
            <a:r>
              <a:rPr lang="en-US" dirty="0"/>
              <a:t>Validate: Generates the final diagnostic reports and training curves to evaluate how well Phase 1 has established a baseline.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2779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76B16-7CCD-BDB6-747E-52F9B0829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89C0-AD97-792A-7D44-71518D7F4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E480F13-D64A-32CB-41AA-BEA21DD48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34225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3758E66D-B626-5995-214E-78D12853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4224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808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39411-7A59-946F-7ED7-A86AA903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3C59-FC44-A2C4-7848-38A55821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EF74E6F-C81D-9DA6-1CF1-2214F7E6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88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CEAD1-8B8F-A27A-C993-633DE37D8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CC2C-9D93-989A-F134-EF6AFABE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2A73B1-66F4-DDEC-F4EE-C710E102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899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B3DBD-804C-91C4-AC30-AD2EEDE79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6754-7F96-DC3A-5749-6A2996B0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ResNet50v2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F0B17-FA9C-C95C-3E3D-7436C7A5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0910"/>
            <a:ext cx="6120384" cy="39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72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B53AA-F234-5603-CA1F-9D783CDA1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39FA-2FA4-9497-8166-6A76188C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ResNet50v2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46B7F-A2AF-58D6-B268-91BE5AA3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612"/>
            <a:ext cx="4171240" cy="2992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EEBA20-29BB-C693-C978-025C747E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886" y="1567160"/>
            <a:ext cx="4437265" cy="26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26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AD8CC-664A-3752-27D1-539753264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B9A8-F548-14DD-0614-4B602D4B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ResNet50v2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EDC60AE-64F9-B3F2-E08F-D7849FBD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" y="2044700"/>
            <a:ext cx="6994560" cy="185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D1BEB0B1-6FEE-4B9D-E4EA-B2288443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597" y="1620392"/>
            <a:ext cx="4888404" cy="447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90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C0E1-9F14-5F0A-03A3-FB336272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04C7-8D2A-1B3B-E7EC-EF5F58D1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ResNet50v2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ED17A10-929F-26FE-7C9B-BC59B67F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3" y="1282700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B62A739A-20A7-538C-6638-AD07FD59A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52" y="1282700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82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02255-D184-9408-2F39-D623A779B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62FF-FC4C-26AA-4C09-EF3B1E2F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ResNet50v2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8563196-F3D5-D321-47D3-212769D8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80" y="1528001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932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97C7C-81B9-D303-AB14-E30C2412B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8261-0404-30DB-4D57-7312FADAE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ResNet50v2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9AF9B5F-D422-42D6-5EC9-4EF8D5065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1" y="1281112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7335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948BF-1C7E-E0CA-15A5-09E03ED53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9A5-01E1-DE79-8375-E5F199B0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D5045-285D-B7D6-C3D4-D32BA077C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4712"/>
            <a:ext cx="5785355" cy="37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0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76EF-5A9A-9AC1-461B-38F3A6F6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032" cy="6492874"/>
          </a:xfrm>
        </p:spPr>
        <p:txBody>
          <a:bodyPr vert="vert">
            <a:normAutofit/>
          </a:bodyPr>
          <a:lstStyle/>
          <a:p>
            <a:r>
              <a:rPr lang="en-US" sz="3600" b="1" dirty="0"/>
              <a:t>High-Level Architecture Diagram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95B58-34B0-BEE8-1684-FEE4452CD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8" r="27707"/>
          <a:stretch>
            <a:fillRect/>
          </a:stretch>
        </p:blipFill>
        <p:spPr>
          <a:xfrm>
            <a:off x="4315968" y="143560"/>
            <a:ext cx="4206240" cy="65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13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F3C7-5ABC-BAE3-3A0F-25B2B650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42D0D-CEBA-1197-6ADC-A235F33F6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0F7AC-E17C-EAF6-5658-79ED989F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6004"/>
            <a:ext cx="3324689" cy="2372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C451F-4916-95A3-E8F5-57B14C4F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55" y="1356004"/>
            <a:ext cx="3229426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12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068D9-42FC-5E44-4240-24A1D7AD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A79D-FFC2-ECCB-14DE-F46551BF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F1AF372-86EC-C0F7-A49E-DAE22A10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1989836"/>
            <a:ext cx="7292151" cy="192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77DF7A53-0F2E-0C52-4DEF-15BD5B4C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167" y="1455801"/>
            <a:ext cx="4678812" cy="428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548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773FE-48CA-03E0-0A26-A287B13BB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7B34-F50B-DC72-0FC1-08D43D71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823E354-B2BF-CB70-E043-0804A3B4A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8" y="1015937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AE3E6D93-DD28-5B85-EB16-C4C4AA90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15937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3067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81F52-8CB7-2232-5AE4-98A45EA4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4060-F5AD-742B-8D62-15BF0FCE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904FEB0B-8CDB-2EE2-DF39-C9C039407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58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10298-B46F-65C4-7AC3-D4519E59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8853-D71E-2655-BC4B-AD4BCDF5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765503FB-26D2-18F7-A579-75B4E43D7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4712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037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78765-AE86-3C89-0814-5C0B01386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3125-DFEF-67A0-D24E-242F31B1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ResNet101v2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E5A25-4301-CBE1-B7C5-C1EEE054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2" y="1412540"/>
            <a:ext cx="4725059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40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6EDF0-C0B5-D5B5-5C28-AA549D230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7559-5F14-E8C2-F4B8-9B098AE2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730D1-B563-2180-2D07-A80EF8C5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8581"/>
            <a:ext cx="3343742" cy="2343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DBCE8-A245-1D29-BEE0-23D7B6A77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740" y="1461765"/>
            <a:ext cx="3238952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988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21684-0774-0349-FF06-16F439433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0A4C-A412-C464-ADEE-145E655AC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ResNet101v2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BFFE98C-E5CC-C075-B0A9-F00BF4704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8031360" cy="212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49129942-2E9D-D401-7E9E-94218163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551" y="1682496"/>
            <a:ext cx="4004153" cy="366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624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AE05F-55DC-53EF-12A0-EBE3C69F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1824-C60B-EBC1-3145-C7C69237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ResNet101v2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28BB7AF0-BA66-9700-E7A8-A540DFC7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1" y="1282700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4AF4ADDF-8B97-7B02-4774-EF71AC22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86" y="1282699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52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A66D-18C0-1569-8BC0-6FE8A352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BCC7-9EA2-CAB6-7FDD-8011C923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ResNet101v2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F405C942-E0AC-F674-4788-056D99C21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950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EAAFE-6CAC-B50C-BFDB-7D70F168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32F30-4BBE-9DA4-2966-1FC0BD08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45" r="52265" b="44640"/>
          <a:stretch>
            <a:fillRect/>
          </a:stretch>
        </p:blipFill>
        <p:spPr>
          <a:xfrm>
            <a:off x="919269" y="1794709"/>
            <a:ext cx="10353462" cy="1668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4F8AE-ED5B-8604-9889-21D456F5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3" t="42337" b="42818"/>
          <a:stretch>
            <a:fillRect/>
          </a:stretch>
        </p:blipFill>
        <p:spPr>
          <a:xfrm>
            <a:off x="838200" y="4204354"/>
            <a:ext cx="11147415" cy="211160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279D7F9-F294-5491-2B4D-180DA054D7B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H="1">
            <a:off x="838199" y="2628981"/>
            <a:ext cx="10440000" cy="2664000"/>
          </a:xfrm>
          <a:prstGeom prst="bentConnector5">
            <a:avLst>
              <a:gd name="adj1" fmla="val -2191"/>
              <a:gd name="adj2" fmla="val 45790"/>
              <a:gd name="adj3" fmla="val 10219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0381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8B187-77B3-6D09-91E3-14DF2DAA1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6C3A-7371-5765-F0AF-0BB19393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ResNet101v2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479D6527-DBDD-3FE1-D2A4-71416A41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99985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061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2B5C3-4F6E-9F44-7F93-DF9148BC8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700D-0F8E-E319-63FA-235B3E61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ResNet152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D8BD4-6D0D-5E86-D41F-72E61A04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58" y="1365291"/>
            <a:ext cx="4810796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5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F2D49-E437-A0ED-B6BB-C00569E32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12F1-5BF7-5B83-B294-A79BF8B89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621EC-74D8-C119-28F2-69D0E6DA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0887"/>
            <a:ext cx="3372321" cy="2314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7A42D-F9CE-1858-E50A-E314D6D1A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90" y="1745229"/>
            <a:ext cx="3315163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83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DC4F5-1252-FF88-AE63-B1F66B618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FC1D-C268-DD63-A604-F69F4F4A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ResNet152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F9DD054B-CE22-4997-E456-ECBBB5CEA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1706372"/>
            <a:ext cx="7598664" cy="201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1AC133FD-3579-07A8-9AE5-2458E24BB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64" y="1595341"/>
            <a:ext cx="4364736" cy="399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7198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7949E-AC4A-6DD0-53A8-E310EA2B1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845B-22BF-DF7D-0B10-AFDF4645F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ResNet152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B7D8709B-07A1-9968-640A-5462E99F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43369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C88114CE-3F65-7CB8-3225-D5C4FDE9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43369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1394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D3E04-BADD-2007-AC45-55B2B36AC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D0E-1B88-35A5-6BB5-79F20D5F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ResNet152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332DCA7B-0B4E-908E-9BF4-F8548C9AF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4362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8160-1FC1-8816-14E2-845A35603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568D-7B2C-2385-AB63-AC4F158E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ResNet152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6B534F9E-4A59-0B56-2BB2-D87FDF56B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33" y="1281112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2619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B3CF-C958-7BEA-67E3-ACF825CB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9A346-618C-40D4-26C8-F959350D7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ResNet152 v2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66EDD-DFDA-F4EC-BC40-FA72BF7A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15" y="1412158"/>
            <a:ext cx="468695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961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F2BE1-1A28-9DA4-4886-C1F1B3E43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43E8-F846-6835-8E49-60894D51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ResNet152 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41342-B62D-384F-0C27-1B412A0E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6" y="1524977"/>
            <a:ext cx="3353268" cy="2381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566B3-99BE-94AD-C423-C1012740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442" y="1605775"/>
            <a:ext cx="3219899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7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38987-2B57-FBA6-14DA-E45149BF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8AA2-70CF-E74C-B689-39F08F8CA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ResNet152 v2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4C4C0928-DB90-FA7E-F95B-DA898E901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8826240" cy="233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1075A53B-E5C1-EF3A-62F5-15B559E06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761" y="1585658"/>
            <a:ext cx="3051978" cy="27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22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4360-4EE8-3F64-8A85-0962DFC0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 EfficientNetB0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C71B3-48FC-4004-0C8D-05CDE93D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31" y="1885559"/>
            <a:ext cx="4792635" cy="2896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D864E-6806-8540-D344-B48C8F67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210" y="1817958"/>
            <a:ext cx="5278603" cy="27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472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2C279-64E2-8E33-329F-0E023E874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4BFD-B704-950C-A170-71B9872C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ResNet152 v2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627EB42C-FF3C-41A4-5D54-267B370E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4" y="1358678"/>
            <a:ext cx="5131050" cy="45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1623F4C0-0CF8-A60A-ED11-435C6683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09" y="1291502"/>
            <a:ext cx="5281612" cy="47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097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6D94-8C01-9F9F-7A74-AE5F001A1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66B0-580E-867D-607C-9F26D2EF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ResNet152 v2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6514477B-7168-B33D-E7C3-0070A835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47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1290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D985A-347A-BC07-EE0C-632575510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8BA6-A7D5-F4DA-D402-C8EB4521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Inceptionv3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FE61E-8FF2-B019-891C-5755A265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93" y="1343005"/>
            <a:ext cx="4715533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80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6AFC9-B22C-8420-BBB7-EB6592FA7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5581-4DE0-7BDF-4351-B6753D77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Inceptionv3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863F3-5947-A5F0-5A61-57AF5505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0858"/>
            <a:ext cx="3381847" cy="2400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728CA1-CF8C-5C69-4A32-A2C8699E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71" y="1437997"/>
            <a:ext cx="3286584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75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02C1F-39CC-197D-1FD4-01DD6E69A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EC027-9518-EA3D-1E8C-53D22F88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Inceptionv3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27970DA2-4BD2-81F1-6A6B-D8776B440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100"/>
            <a:ext cx="7964424" cy="210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729E1977-00FE-80AA-CA63-DEECD90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999" y="1508760"/>
            <a:ext cx="3983561" cy="36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8357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049C9-FBE9-BB40-DC67-A7ED0254A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97D1-AD30-23BB-6FAE-EF8D6C0B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Inceptionv3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F8B4244A-1DB1-D455-44F7-45C82F754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12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5BB7BE05-DD30-7C3A-92E9-FE8D6745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16" y="1124712"/>
            <a:ext cx="58388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6216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1527A-B167-7679-5745-6B9A7E7C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AF03-AC76-A244-3EC2-D1EBFB69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Inceptionv3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1C13B87E-4A10-747E-0CE9-00ABC9D3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1112"/>
            <a:ext cx="93440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983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9EFEE-9BCE-4C27-EF25-4E15BD70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F64F-F404-E1EC-F280-57ACDD4A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/>
          <a:lstStyle/>
          <a:p>
            <a:r>
              <a:rPr lang="en-US" dirty="0"/>
              <a:t>Results- </a:t>
            </a:r>
            <a:r>
              <a:rPr lang="en-IN" dirty="0"/>
              <a:t>Inceptionv3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D63CD4D6-1664-7DF4-CDDD-4B97B9524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77" y="1281112"/>
            <a:ext cx="94297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6139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368D7-59AD-5F57-3CCA-E4CF953A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C7DE-448F-73A1-6ED1-5B2C8E8C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InceptionResnetV2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DADCD-2151-E6D0-8DA1-D776620B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0326"/>
            <a:ext cx="477269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303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F65EB-BECB-2728-1D49-150DDFD6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CD8F8-1824-8604-805A-EC6F8E17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87"/>
          </a:xfrm>
        </p:spPr>
        <p:txBody>
          <a:bodyPr>
            <a:normAutofit/>
          </a:bodyPr>
          <a:lstStyle/>
          <a:p>
            <a:r>
              <a:rPr lang="en-US" dirty="0"/>
              <a:t>Results- </a:t>
            </a:r>
            <a:r>
              <a:rPr lang="en-IN" dirty="0"/>
              <a:t>InceptionResnetV2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36C7A-F5E7-2D66-16BB-6A45C602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3426"/>
            <a:ext cx="3372321" cy="2400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4762D-884F-02AF-9AEF-80430877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15" y="1323426"/>
            <a:ext cx="322942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8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792</Words>
  <Application>Microsoft Office PowerPoint</Application>
  <PresentationFormat>Widescreen</PresentationFormat>
  <Paragraphs>185</Paragraphs>
  <Slides>145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9" baseType="lpstr">
      <vt:lpstr>Arial</vt:lpstr>
      <vt:lpstr>Calibri</vt:lpstr>
      <vt:lpstr>Calibri Light</vt:lpstr>
      <vt:lpstr>Office Theme</vt:lpstr>
      <vt:lpstr>Updating the Code for Phase-1 Implementation</vt:lpstr>
      <vt:lpstr>1. Model Architecture (Phase-1)</vt:lpstr>
      <vt:lpstr>2. Specialized Focal Losses</vt:lpstr>
      <vt:lpstr>3. Data Pipeline &amp; Unpaired Strategy</vt:lpstr>
      <vt:lpstr>4. Comprehensive Evaluation Utilities</vt:lpstr>
      <vt:lpstr>5. Execution Flow</vt:lpstr>
      <vt:lpstr>High-Level Architecture Diagram</vt:lpstr>
      <vt:lpstr>Data Flow Diagram</vt:lpstr>
      <vt:lpstr>Results- EfficientNetB0</vt:lpstr>
      <vt:lpstr>Results- EfficientNetB0</vt:lpstr>
      <vt:lpstr>Results- EfficientNetB0</vt:lpstr>
      <vt:lpstr>Results- EfficientNetB0</vt:lpstr>
      <vt:lpstr>Results- EfficientNetB0</vt:lpstr>
      <vt:lpstr>Results- MobileNet</vt:lpstr>
      <vt:lpstr>Results- MobileNet</vt:lpstr>
      <vt:lpstr>Results- MobileNet</vt:lpstr>
      <vt:lpstr>Results- MobileNet</vt:lpstr>
      <vt:lpstr>Results- MobileNet</vt:lpstr>
      <vt:lpstr>Results- MobileNet</vt:lpstr>
      <vt:lpstr>Results- MobileNet</vt:lpstr>
      <vt:lpstr>Results- VGG16</vt:lpstr>
      <vt:lpstr>Results- VGG16</vt:lpstr>
      <vt:lpstr>Results- VGG16</vt:lpstr>
      <vt:lpstr>Results- VGG16</vt:lpstr>
      <vt:lpstr>Results- VGG16</vt:lpstr>
      <vt:lpstr>Results- VGG16</vt:lpstr>
      <vt:lpstr>Results- VGG19</vt:lpstr>
      <vt:lpstr>Results- VGG19</vt:lpstr>
      <vt:lpstr>Results- VGG19</vt:lpstr>
      <vt:lpstr>Results- VGG19</vt:lpstr>
      <vt:lpstr>Results- VGG19</vt:lpstr>
      <vt:lpstr>Results- VGG19</vt:lpstr>
      <vt:lpstr>Results- DenseNet121</vt:lpstr>
      <vt:lpstr>Results- DenseNet121</vt:lpstr>
      <vt:lpstr>Results- DenseNet121</vt:lpstr>
      <vt:lpstr>Results- DenseNet121</vt:lpstr>
      <vt:lpstr>Results- DenseNet121</vt:lpstr>
      <vt:lpstr>Results- DenseNet121</vt:lpstr>
      <vt:lpstr>Results- vit</vt:lpstr>
      <vt:lpstr>Results- vit</vt:lpstr>
      <vt:lpstr>Results- vit</vt:lpstr>
      <vt:lpstr>Results- vit</vt:lpstr>
      <vt:lpstr>Results- vit</vt:lpstr>
      <vt:lpstr>Results- vit</vt:lpstr>
      <vt:lpstr>Results- xception</vt:lpstr>
      <vt:lpstr>Results- xception</vt:lpstr>
      <vt:lpstr>Results- xception</vt:lpstr>
      <vt:lpstr>Results- xception</vt:lpstr>
      <vt:lpstr>Results- xception</vt:lpstr>
      <vt:lpstr>Results- xception</vt:lpstr>
      <vt:lpstr>Results- VGG16</vt:lpstr>
      <vt:lpstr>Results- VGG16</vt:lpstr>
      <vt:lpstr>Results- VGG16</vt:lpstr>
      <vt:lpstr>Results- VGG16</vt:lpstr>
      <vt:lpstr>Results- VGG16</vt:lpstr>
      <vt:lpstr>Results- VGG16</vt:lpstr>
      <vt:lpstr>Results- ResNet50</vt:lpstr>
      <vt:lpstr>Results- ResNet50</vt:lpstr>
      <vt:lpstr>Results- ResNet50</vt:lpstr>
      <vt:lpstr>Results- ResNet50</vt:lpstr>
      <vt:lpstr>Results- ResNet50</vt:lpstr>
      <vt:lpstr>Results- ResNet50</vt:lpstr>
      <vt:lpstr>Results- ResNet50v2</vt:lpstr>
      <vt:lpstr>Results- ResNet50v2</vt:lpstr>
      <vt:lpstr>Results- ResNet50v2</vt:lpstr>
      <vt:lpstr>Results- ResNet50v2</vt:lpstr>
      <vt:lpstr>Results- ResNet50v2</vt:lpstr>
      <vt:lpstr>Results- ResNet50v2</vt:lpstr>
      <vt:lpstr>Results- ResNet101</vt:lpstr>
      <vt:lpstr>Results- ResNet101</vt:lpstr>
      <vt:lpstr>Results- ResNet101</vt:lpstr>
      <vt:lpstr>Results- ResNet101</vt:lpstr>
      <vt:lpstr>Results- ResNet101</vt:lpstr>
      <vt:lpstr>Results- ResNet101</vt:lpstr>
      <vt:lpstr>Results- ResNet101v2</vt:lpstr>
      <vt:lpstr>Results- ResNet101v2</vt:lpstr>
      <vt:lpstr>Results- ResNet101v2</vt:lpstr>
      <vt:lpstr>Results- ResNet101v2</vt:lpstr>
      <vt:lpstr>Results- ResNet101v2</vt:lpstr>
      <vt:lpstr>Results- ResNet101v2</vt:lpstr>
      <vt:lpstr>Results- ResNet152</vt:lpstr>
      <vt:lpstr>Results- ResNet152</vt:lpstr>
      <vt:lpstr>Results- ResNet152</vt:lpstr>
      <vt:lpstr>Results- ResNet152</vt:lpstr>
      <vt:lpstr>Results- ResNet152</vt:lpstr>
      <vt:lpstr>Results- ResNet152</vt:lpstr>
      <vt:lpstr>Results- ResNet152 v2</vt:lpstr>
      <vt:lpstr>Results- ResNet152 v2</vt:lpstr>
      <vt:lpstr>Results- ResNet152 v2</vt:lpstr>
      <vt:lpstr>Results- ResNet152 v2</vt:lpstr>
      <vt:lpstr>Results- ResNet152 v2</vt:lpstr>
      <vt:lpstr>Results- Inceptionv3</vt:lpstr>
      <vt:lpstr>Results- Inceptionv3</vt:lpstr>
      <vt:lpstr>Results- Inceptionv3</vt:lpstr>
      <vt:lpstr>Results- Inceptionv3</vt:lpstr>
      <vt:lpstr>Results- Inceptionv3</vt:lpstr>
      <vt:lpstr>Results- Inceptionv3</vt:lpstr>
      <vt:lpstr>Results- InceptionResnetV2</vt:lpstr>
      <vt:lpstr>Results- InceptionResnetV2</vt:lpstr>
      <vt:lpstr>Results- InceptionResnetV2</vt:lpstr>
      <vt:lpstr>Results- InceptionResnetV2</vt:lpstr>
      <vt:lpstr>Results- InceptionResnetV2</vt:lpstr>
      <vt:lpstr>Results- InceptionResnetV2</vt:lpstr>
      <vt:lpstr>Results- MobilenetV2</vt:lpstr>
      <vt:lpstr>Results- MobilenetV2</vt:lpstr>
      <vt:lpstr>Results- MobilenetV2</vt:lpstr>
      <vt:lpstr>Results- MobilenetV2</vt:lpstr>
      <vt:lpstr>Results- MobilenetV2</vt:lpstr>
      <vt:lpstr>Results- MobilenetV2</vt:lpstr>
      <vt:lpstr>Results- DesneNet169</vt:lpstr>
      <vt:lpstr>Results- DesneNet169</vt:lpstr>
      <vt:lpstr>Results- DesneNet169</vt:lpstr>
      <vt:lpstr>Results- DesneNet169</vt:lpstr>
      <vt:lpstr>Results- DesneNet169</vt:lpstr>
      <vt:lpstr>Results- DesneNet169</vt:lpstr>
      <vt:lpstr>Results- DesneNet201</vt:lpstr>
      <vt:lpstr>Results- DesneNet201</vt:lpstr>
      <vt:lpstr>Results- DesneNet201</vt:lpstr>
      <vt:lpstr>Results- DesneNet201</vt:lpstr>
      <vt:lpstr>Results- DesneNet201</vt:lpstr>
      <vt:lpstr>Results- DesneNet201</vt:lpstr>
      <vt:lpstr>Results- NasNetmobile</vt:lpstr>
      <vt:lpstr>Results- NasNetmobile</vt:lpstr>
      <vt:lpstr>Results- NasNetmobile</vt:lpstr>
      <vt:lpstr>Results- NasNetmobile</vt:lpstr>
      <vt:lpstr>Results- NasNetmobile</vt:lpstr>
      <vt:lpstr>Results- NasNetmobile</vt:lpstr>
      <vt:lpstr>Results- NasNetLarge</vt:lpstr>
      <vt:lpstr>Results- NasNetLarge</vt:lpstr>
      <vt:lpstr>Results- NasNetLarge</vt:lpstr>
      <vt:lpstr>Results- NasNetLarge</vt:lpstr>
      <vt:lpstr>Results- NasNetLarge</vt:lpstr>
      <vt:lpstr>Results- NasNetLarge</vt:lpstr>
      <vt:lpstr>Results- Efficientnetv2s</vt:lpstr>
      <vt:lpstr>Results- Efficientnetv2s</vt:lpstr>
      <vt:lpstr>Results- Efficientnetv2s</vt:lpstr>
      <vt:lpstr>Results- Efficientnetv2s</vt:lpstr>
      <vt:lpstr>Results- Efficientnetv2s</vt:lpstr>
      <vt:lpstr>Results- Efficientnetv2s</vt:lpstr>
      <vt:lpstr>Results- ConvNextBase</vt:lpstr>
      <vt:lpstr>Results- ConvNextBase</vt:lpstr>
      <vt:lpstr>Results- ConvNextBase</vt:lpstr>
      <vt:lpstr>Results- ConvNextBase</vt:lpstr>
      <vt:lpstr>Results- ConvNextBase</vt:lpstr>
      <vt:lpstr>Results- ConvNextBase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Kirti Swagat Mohanty</dc:creator>
  <cp:lastModifiedBy>Kirti Swagat Mohanty</cp:lastModifiedBy>
  <cp:revision>13</cp:revision>
  <dcterms:created xsi:type="dcterms:W3CDTF">2026-01-08T11:45:18Z</dcterms:created>
  <dcterms:modified xsi:type="dcterms:W3CDTF">2026-01-09T08:23:43Z</dcterms:modified>
</cp:coreProperties>
</file>